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63" r:id="rId2"/>
    <p:sldId id="258" r:id="rId3"/>
    <p:sldId id="265" r:id="rId4"/>
    <p:sldId id="266" r:id="rId5"/>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guide id="3" orient="horz" pos="3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4" autoAdjust="0"/>
    <p:restoredTop sz="94660"/>
  </p:normalViewPr>
  <p:slideViewPr>
    <p:cSldViewPr>
      <p:cViewPr varScale="1">
        <p:scale>
          <a:sx n="57" d="100"/>
          <a:sy n="57" d="100"/>
        </p:scale>
        <p:origin x="2741" y="67"/>
      </p:cViewPr>
      <p:guideLst>
        <p:guide orient="horz" pos="3120"/>
        <p:guide pos="2160"/>
        <p:guide orient="horz" pos="3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B54725-855B-429F-AA38-FBA357EB86C3}" type="datetimeFigureOut">
              <a:rPr kumimoji="1" lang="ja-JP" altLang="en-US" smtClean="0"/>
              <a:t>2025/6/8</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69DA0A-62E3-44C6-A996-D70210BB44A6}" type="slidenum">
              <a:rPr kumimoji="1" lang="ja-JP" altLang="en-US" smtClean="0"/>
              <a:t>‹#›</a:t>
            </a:fld>
            <a:endParaRPr kumimoji="1" lang="ja-JP" altLang="en-US"/>
          </a:p>
        </p:txBody>
      </p:sp>
    </p:spTree>
    <p:extLst>
      <p:ext uri="{BB962C8B-B14F-4D97-AF65-F5344CB8AC3E}">
        <p14:creationId xmlns:p14="http://schemas.microsoft.com/office/powerpoint/2010/main" val="19628252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FACB26F-84E3-4810-9472-AFDC7C950E4F}" type="datetime1">
              <a:rPr kumimoji="1" lang="ja-JP" altLang="en-US" smtClean="0"/>
              <a:t>2025/6/8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8B2754-B2E2-4D07-AEFB-EF09866EAA6F}" type="slidenum">
              <a:rPr kumimoji="1" lang="ja-JP" altLang="en-US" smtClean="0"/>
              <a:t>‹#›</a:t>
            </a:fld>
            <a:endParaRPr kumimoji="1" lang="ja-JP" altLang="en-US"/>
          </a:p>
        </p:txBody>
      </p:sp>
    </p:spTree>
    <p:extLst>
      <p:ext uri="{BB962C8B-B14F-4D97-AF65-F5344CB8AC3E}">
        <p14:creationId xmlns:p14="http://schemas.microsoft.com/office/powerpoint/2010/main" val="3312067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5AD8FE2-C9FF-4D88-AD94-056FF0CDEBA5}" type="datetime1">
              <a:rPr kumimoji="1" lang="ja-JP" altLang="en-US" smtClean="0"/>
              <a:t>2025/6/8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8B2754-B2E2-4D07-AEFB-EF09866EAA6F}" type="slidenum">
              <a:rPr kumimoji="1" lang="ja-JP" altLang="en-US" smtClean="0"/>
              <a:t>‹#›</a:t>
            </a:fld>
            <a:endParaRPr kumimoji="1" lang="ja-JP" altLang="en-US"/>
          </a:p>
        </p:txBody>
      </p:sp>
    </p:spTree>
    <p:extLst>
      <p:ext uri="{BB962C8B-B14F-4D97-AF65-F5344CB8AC3E}">
        <p14:creationId xmlns:p14="http://schemas.microsoft.com/office/powerpoint/2010/main" val="1860983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BB02C78-E3E3-4473-BAC5-FB72ED8A026B}" type="datetime1">
              <a:rPr kumimoji="1" lang="ja-JP" altLang="en-US" smtClean="0"/>
              <a:t>2025/6/8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8B2754-B2E2-4D07-AEFB-EF09866EAA6F}" type="slidenum">
              <a:rPr kumimoji="1" lang="ja-JP" altLang="en-US" smtClean="0"/>
              <a:t>‹#›</a:t>
            </a:fld>
            <a:endParaRPr kumimoji="1" lang="ja-JP" altLang="en-US"/>
          </a:p>
        </p:txBody>
      </p:sp>
    </p:spTree>
    <p:extLst>
      <p:ext uri="{BB962C8B-B14F-4D97-AF65-F5344CB8AC3E}">
        <p14:creationId xmlns:p14="http://schemas.microsoft.com/office/powerpoint/2010/main" val="3576762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4D41F5F-429E-471D-9381-14387CDBE677}" type="datetime1">
              <a:rPr kumimoji="1" lang="ja-JP" altLang="en-US" smtClean="0"/>
              <a:t>2025/6/8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8B2754-B2E2-4D07-AEFB-EF09866EAA6F}" type="slidenum">
              <a:rPr kumimoji="1" lang="ja-JP" altLang="en-US" smtClean="0"/>
              <a:t>‹#›</a:t>
            </a:fld>
            <a:endParaRPr kumimoji="1" lang="ja-JP" altLang="en-US"/>
          </a:p>
        </p:txBody>
      </p:sp>
    </p:spTree>
    <p:extLst>
      <p:ext uri="{BB962C8B-B14F-4D97-AF65-F5344CB8AC3E}">
        <p14:creationId xmlns:p14="http://schemas.microsoft.com/office/powerpoint/2010/main" val="2272755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2A12989-DE9E-48B4-B9CB-8E1B7D118D6F}" type="datetime1">
              <a:rPr kumimoji="1" lang="ja-JP" altLang="en-US" smtClean="0"/>
              <a:t>2025/6/8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8B2754-B2E2-4D07-AEFB-EF09866EAA6F}" type="slidenum">
              <a:rPr kumimoji="1" lang="ja-JP" altLang="en-US" smtClean="0"/>
              <a:t>‹#›</a:t>
            </a:fld>
            <a:endParaRPr kumimoji="1" lang="ja-JP" altLang="en-US"/>
          </a:p>
        </p:txBody>
      </p:sp>
    </p:spTree>
    <p:extLst>
      <p:ext uri="{BB962C8B-B14F-4D97-AF65-F5344CB8AC3E}">
        <p14:creationId xmlns:p14="http://schemas.microsoft.com/office/powerpoint/2010/main" val="3624505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F11E9EE-65ED-41CC-AE42-CF9CCC563F87}" type="datetime1">
              <a:rPr kumimoji="1" lang="ja-JP" altLang="en-US" smtClean="0"/>
              <a:t>2025/6/8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8B2754-B2E2-4D07-AEFB-EF09866EAA6F}" type="slidenum">
              <a:rPr kumimoji="1" lang="ja-JP" altLang="en-US" smtClean="0"/>
              <a:t>‹#›</a:t>
            </a:fld>
            <a:endParaRPr kumimoji="1" lang="ja-JP" altLang="en-US"/>
          </a:p>
        </p:txBody>
      </p:sp>
    </p:spTree>
    <p:extLst>
      <p:ext uri="{BB962C8B-B14F-4D97-AF65-F5344CB8AC3E}">
        <p14:creationId xmlns:p14="http://schemas.microsoft.com/office/powerpoint/2010/main" val="3707094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31DE6ED-8952-4D65-AD8C-8D1DC7F7837A}" type="datetime1">
              <a:rPr kumimoji="1" lang="ja-JP" altLang="en-US" smtClean="0"/>
              <a:t>2025/6/8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E8B2754-B2E2-4D07-AEFB-EF09866EAA6F}" type="slidenum">
              <a:rPr kumimoji="1" lang="ja-JP" altLang="en-US" smtClean="0"/>
              <a:t>‹#›</a:t>
            </a:fld>
            <a:endParaRPr kumimoji="1" lang="ja-JP" altLang="en-US"/>
          </a:p>
        </p:txBody>
      </p:sp>
    </p:spTree>
    <p:extLst>
      <p:ext uri="{BB962C8B-B14F-4D97-AF65-F5344CB8AC3E}">
        <p14:creationId xmlns:p14="http://schemas.microsoft.com/office/powerpoint/2010/main" val="1068222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8AEF2AC-CA8F-4643-97F7-F461565D91BF}" type="datetime1">
              <a:rPr kumimoji="1" lang="ja-JP" altLang="en-US" smtClean="0"/>
              <a:t>2025/6/8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E8B2754-B2E2-4D07-AEFB-EF09866EAA6F}" type="slidenum">
              <a:rPr kumimoji="1" lang="ja-JP" altLang="en-US" smtClean="0"/>
              <a:t>‹#›</a:t>
            </a:fld>
            <a:endParaRPr kumimoji="1" lang="ja-JP" altLang="en-US"/>
          </a:p>
        </p:txBody>
      </p:sp>
    </p:spTree>
    <p:extLst>
      <p:ext uri="{BB962C8B-B14F-4D97-AF65-F5344CB8AC3E}">
        <p14:creationId xmlns:p14="http://schemas.microsoft.com/office/powerpoint/2010/main" val="341544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36D4F3A-0FBA-4DFC-B74A-7C79B168EDD5}" type="datetime1">
              <a:rPr kumimoji="1" lang="ja-JP" altLang="en-US" smtClean="0"/>
              <a:t>2025/6/8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E8B2754-B2E2-4D07-AEFB-EF09866EAA6F}" type="slidenum">
              <a:rPr kumimoji="1" lang="ja-JP" altLang="en-US" smtClean="0"/>
              <a:t>‹#›</a:t>
            </a:fld>
            <a:endParaRPr kumimoji="1" lang="ja-JP" altLang="en-US"/>
          </a:p>
        </p:txBody>
      </p:sp>
    </p:spTree>
    <p:extLst>
      <p:ext uri="{BB962C8B-B14F-4D97-AF65-F5344CB8AC3E}">
        <p14:creationId xmlns:p14="http://schemas.microsoft.com/office/powerpoint/2010/main" val="2364613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A23428F-B5F8-40D7-8152-95BA574DB687}" type="datetime1">
              <a:rPr kumimoji="1" lang="ja-JP" altLang="en-US" smtClean="0"/>
              <a:t>2025/6/8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8B2754-B2E2-4D07-AEFB-EF09866EAA6F}" type="slidenum">
              <a:rPr kumimoji="1" lang="ja-JP" altLang="en-US" smtClean="0"/>
              <a:t>‹#›</a:t>
            </a:fld>
            <a:endParaRPr kumimoji="1" lang="ja-JP" altLang="en-US"/>
          </a:p>
        </p:txBody>
      </p:sp>
    </p:spTree>
    <p:extLst>
      <p:ext uri="{BB962C8B-B14F-4D97-AF65-F5344CB8AC3E}">
        <p14:creationId xmlns:p14="http://schemas.microsoft.com/office/powerpoint/2010/main" val="4245034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F2033E2-2FFA-4CB8-AFAB-053E235A63BB}" type="datetime1">
              <a:rPr kumimoji="1" lang="ja-JP" altLang="en-US" smtClean="0"/>
              <a:t>2025/6/8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8B2754-B2E2-4D07-AEFB-EF09866EAA6F}" type="slidenum">
              <a:rPr kumimoji="1" lang="ja-JP" altLang="en-US" smtClean="0"/>
              <a:t>‹#›</a:t>
            </a:fld>
            <a:endParaRPr kumimoji="1" lang="ja-JP" altLang="en-US"/>
          </a:p>
        </p:txBody>
      </p:sp>
    </p:spTree>
    <p:extLst>
      <p:ext uri="{BB962C8B-B14F-4D97-AF65-F5344CB8AC3E}">
        <p14:creationId xmlns:p14="http://schemas.microsoft.com/office/powerpoint/2010/main" val="2445741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2774047F-309B-4204-ACF3-60A319A1D6AF}" type="datetime1">
              <a:rPr kumimoji="1" lang="ja-JP" altLang="en-US" smtClean="0"/>
              <a:t>2025/6/8</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BE8B2754-B2E2-4D07-AEFB-EF09866EAA6F}" type="slidenum">
              <a:rPr kumimoji="1" lang="ja-JP" altLang="en-US" smtClean="0"/>
              <a:t>‹#›</a:t>
            </a:fld>
            <a:endParaRPr kumimoji="1" lang="ja-JP" altLang="en-US"/>
          </a:p>
        </p:txBody>
      </p:sp>
    </p:spTree>
    <p:extLst>
      <p:ext uri="{BB962C8B-B14F-4D97-AF65-F5344CB8AC3E}">
        <p14:creationId xmlns:p14="http://schemas.microsoft.com/office/powerpoint/2010/main" val="2996341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2282181" y="929427"/>
            <a:ext cx="2304256" cy="400110"/>
          </a:xfrm>
          <a:prstGeom prst="rect">
            <a:avLst/>
          </a:prstGeom>
          <a:noFill/>
        </p:spPr>
        <p:txBody>
          <a:bodyPr wrap="square" rtlCol="0">
            <a:spAutoFit/>
          </a:bodyPr>
          <a:lstStyle/>
          <a:p>
            <a:pPr algn="dist"/>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誓約書・同意書</a:t>
            </a:r>
          </a:p>
        </p:txBody>
      </p:sp>
      <p:sp>
        <p:nvSpPr>
          <p:cNvPr id="8" name="テキスト ボックス 7"/>
          <p:cNvSpPr txBox="1"/>
          <p:nvPr/>
        </p:nvSpPr>
        <p:spPr>
          <a:xfrm>
            <a:off x="326497" y="1280592"/>
            <a:ext cx="6349422" cy="320665"/>
          </a:xfrm>
          <a:prstGeom prst="rect">
            <a:avLst/>
          </a:prstGeom>
          <a:noFill/>
        </p:spPr>
        <p:txBody>
          <a:bodyPr wrap="square" rtlCol="0">
            <a:spAutoFit/>
          </a:bodyPr>
          <a:lstStyle/>
          <a:p>
            <a:pPr>
              <a:lnSpc>
                <a:spcPct val="150000"/>
              </a:lnSpc>
            </a:pPr>
            <a:r>
              <a:rPr lang="ja-JP" altLang="ja-JP" sz="1150" dirty="0">
                <a:latin typeface="Meiryo UI" panose="020B0604030504040204" pitchFamily="50" charset="-128"/>
                <a:ea typeface="Meiryo UI" panose="020B0604030504040204" pitchFamily="50" charset="-128"/>
                <a:cs typeface="Meiryo UI" panose="020B0604030504040204" pitchFamily="50" charset="-128"/>
              </a:rPr>
              <a:t>私は、</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ながのこども館への</a:t>
            </a:r>
            <a:r>
              <a:rPr lang="ja-JP" altLang="ja-JP" sz="1150" dirty="0">
                <a:latin typeface="Meiryo UI" panose="020B0604030504040204" pitchFamily="50" charset="-128"/>
                <a:ea typeface="Meiryo UI" panose="020B0604030504040204" pitchFamily="50" charset="-128"/>
                <a:cs typeface="Meiryo UI" panose="020B0604030504040204" pitchFamily="50" charset="-128"/>
              </a:rPr>
              <a:t>出店を希望するにあたり、下記契約事項を厳守することを誓約</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・同意</a:t>
            </a:r>
            <a:r>
              <a:rPr lang="ja-JP" altLang="ja-JP" sz="1150" dirty="0">
                <a:latin typeface="Meiryo UI" panose="020B0604030504040204" pitchFamily="50" charset="-128"/>
                <a:ea typeface="Meiryo UI" panose="020B0604030504040204" pitchFamily="50" charset="-128"/>
                <a:cs typeface="Meiryo UI" panose="020B0604030504040204" pitchFamily="50" charset="-128"/>
              </a:rPr>
              <a:t>いたします。</a:t>
            </a:r>
            <a:endParaRPr kumimoji="1" lang="ja-JP" altLang="en-US" sz="11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338815" y="2673509"/>
            <a:ext cx="1728192" cy="307777"/>
          </a:xfrm>
          <a:prstGeom prst="rect">
            <a:avLst/>
          </a:prstGeom>
          <a:noFill/>
        </p:spPr>
        <p:txBody>
          <a:bodyPr wrap="square" rtlCol="0">
            <a:spAutoFit/>
          </a:bodyPr>
          <a:lstStyle/>
          <a:p>
            <a:pPr algn="dist"/>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誓約・同意事項</a:t>
            </a:r>
          </a:p>
        </p:txBody>
      </p:sp>
      <p:sp>
        <p:nvSpPr>
          <p:cNvPr id="10" name="テキスト ボックス 9"/>
          <p:cNvSpPr txBox="1"/>
          <p:nvPr/>
        </p:nvSpPr>
        <p:spPr>
          <a:xfrm>
            <a:off x="326497" y="2922755"/>
            <a:ext cx="6192688" cy="5390706"/>
          </a:xfrm>
          <a:prstGeom prst="rect">
            <a:avLst/>
          </a:prstGeom>
          <a:noFill/>
        </p:spPr>
        <p:txBody>
          <a:bodyPr wrap="square" rtlCol="0">
            <a:spAutoFit/>
          </a:bodyPr>
          <a:lstStyle/>
          <a:p>
            <a:pPr>
              <a:lnSpc>
                <a:spcPct val="150000"/>
              </a:lnSpc>
            </a:pP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１．私（申請者・現場責任者含む）および当日従事する者は暴力団員および関係者ではありませんし、暴力団</a:t>
            </a:r>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等に金品等を提供しません。また、名義貸し等の行為も行いません。</a:t>
            </a:r>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２．私は出店にあたり、出店場所・営業時間などを含めた一切について、一般社団法人長野市開発公社</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（以下「事務局」とする）</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の指示に従います。</a:t>
            </a:r>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３．出店申込に際する出店者情報を警察署、保健所、消防署等に提供することに同意します。</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４．私は来場者や他の出店者に対し、不快を与える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ような行為を行いません。</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５．私は出店にあたり、いかなるときも周囲への安全に十分注意します。万が一、来館者に怪我等をさせて</a:t>
            </a:r>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しまった場合</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はながのこども館事務所に速やかに報告し、迅速なる対応をします。</a:t>
            </a:r>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また、その一切の責任を</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事務局</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に問いません。</a:t>
            </a:r>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６．私は出店にあたり必要な保健所、税務署等への申請については出店者自身が事前に行い、許可証の</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提示を行います。</a:t>
            </a:r>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７．私は出店にあたり、食品衛生に十分注意し、食中毒やその他事故等の一切の責任をとります。</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８．私は出店にあたり、火気器具を取り扱う際は、業務用消火器を必ず設置します。</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９．私は出店場所付近にごみ箱を設置し、責任をもって整理・清掃します。</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また、営業によって発生したゴミ等は持ち帰り、自己責任において処分します。</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１０．営業期間中における事故・怪我・盗難においては自己責任とし、事務局に対して損害賠償等の</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一切の責任は追及しません。</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１１．雨・風・雷雨等の天災、事件、事故等により実行委員会が催事の中止・縮小を判断した場合も、</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出店料等の返金や営業補償は一切請求しません。</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１２．出店申込情報に変更が生じたときは、速やかに事務局に連絡します。</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１３．誓約事項や出店諸注意に反して事務局から即刻退店を命じられた場合、速やかに退店し、</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その際に発生した損害についても事務局に一切賠償請求しません。</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255780" y="8273102"/>
            <a:ext cx="5112569" cy="26161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上記事項の内容を理解したうえで、以下の通り本誓約書に署名・押印いたします。</a:t>
            </a:r>
          </a:p>
        </p:txBody>
      </p:sp>
      <p:sp>
        <p:nvSpPr>
          <p:cNvPr id="3" name="テキスト ボックス 2">
            <a:extLst>
              <a:ext uri="{FF2B5EF4-FFF2-40B4-BE49-F238E27FC236}">
                <a16:creationId xmlns:a16="http://schemas.microsoft.com/office/drawing/2014/main" id="{18C8EECA-67C0-BF06-03DB-7658E025E424}"/>
              </a:ext>
            </a:extLst>
          </p:cNvPr>
          <p:cNvSpPr txBox="1"/>
          <p:nvPr/>
        </p:nvSpPr>
        <p:spPr>
          <a:xfrm>
            <a:off x="255780" y="498376"/>
            <a:ext cx="4181332" cy="307777"/>
          </a:xfrm>
          <a:prstGeom prst="rect">
            <a:avLst/>
          </a:prstGeom>
          <a:noFill/>
        </p:spPr>
        <p:txBody>
          <a:bodyPr wrap="square" rtlCol="0">
            <a:spAutoFit/>
          </a:bodyPr>
          <a:lstStyle/>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一般社団法人長野市開発公社　御中</a:t>
            </a:r>
          </a:p>
        </p:txBody>
      </p:sp>
      <p:cxnSp>
        <p:nvCxnSpPr>
          <p:cNvPr id="5" name="直線コネクタ 4">
            <a:extLst>
              <a:ext uri="{FF2B5EF4-FFF2-40B4-BE49-F238E27FC236}">
                <a16:creationId xmlns:a16="http://schemas.microsoft.com/office/drawing/2014/main" id="{48FC7EDE-88F6-C1EC-A955-73D3C5732AA9}"/>
              </a:ext>
            </a:extLst>
          </p:cNvPr>
          <p:cNvCxnSpPr>
            <a:cxnSpLocks/>
          </p:cNvCxnSpPr>
          <p:nvPr/>
        </p:nvCxnSpPr>
        <p:spPr>
          <a:xfrm>
            <a:off x="255780" y="806153"/>
            <a:ext cx="3893300"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スライド番号プレースホルダー 4">
            <a:extLst>
              <a:ext uri="{FF2B5EF4-FFF2-40B4-BE49-F238E27FC236}">
                <a16:creationId xmlns:a16="http://schemas.microsoft.com/office/drawing/2014/main" id="{B15ACFDC-EC92-BD3A-9926-5A3761C299D7}"/>
              </a:ext>
            </a:extLst>
          </p:cNvPr>
          <p:cNvSpPr>
            <a:spLocks noGrp="1"/>
          </p:cNvSpPr>
          <p:nvPr>
            <p:ph type="sldNum" sz="quarter" idx="12"/>
          </p:nvPr>
        </p:nvSpPr>
        <p:spPr>
          <a:xfrm>
            <a:off x="5257800" y="9338119"/>
            <a:ext cx="1600200" cy="527402"/>
          </a:xfrm>
        </p:spPr>
        <p:txBody>
          <a:bodyPr anchor="b"/>
          <a:lstStyle/>
          <a:p>
            <a:fld id="{BE8B2754-B2E2-4D07-AEFB-EF09866EAA6F}" type="slidenum">
              <a:rPr kumimoji="1" lang="ja-JP" altLang="en-US" smtClean="0"/>
              <a:t>1</a:t>
            </a:fld>
            <a:endParaRPr kumimoji="1" lang="ja-JP" altLang="en-US"/>
          </a:p>
        </p:txBody>
      </p:sp>
      <p:sp>
        <p:nvSpPr>
          <p:cNvPr id="2" name="テキスト ボックス 1">
            <a:extLst>
              <a:ext uri="{FF2B5EF4-FFF2-40B4-BE49-F238E27FC236}">
                <a16:creationId xmlns:a16="http://schemas.microsoft.com/office/drawing/2014/main" id="{7EFA24C3-CC8C-3FD1-D76F-4BD2C1126636}"/>
              </a:ext>
            </a:extLst>
          </p:cNvPr>
          <p:cNvSpPr txBox="1"/>
          <p:nvPr/>
        </p:nvSpPr>
        <p:spPr>
          <a:xfrm>
            <a:off x="1405450" y="8486447"/>
            <a:ext cx="5112569" cy="261610"/>
          </a:xfrm>
          <a:prstGeom prst="rect">
            <a:avLst/>
          </a:prstGeom>
          <a:noFill/>
        </p:spPr>
        <p:txBody>
          <a:bodyPr wrap="square" rtlCol="0">
            <a:spAutoFit/>
          </a:bodyPr>
          <a:lstStyle/>
          <a:p>
            <a:pPr algn="r"/>
            <a:r>
              <a:rPr lang="ja-JP" altLang="en-US" sz="1100" dirty="0">
                <a:latin typeface="Meiryo UI" panose="020B0604030504040204" pitchFamily="50" charset="-128"/>
                <a:ea typeface="Meiryo UI" panose="020B0604030504040204" pitchFamily="50" charset="-128"/>
                <a:cs typeface="Meiryo UI" panose="020B0604030504040204" pitchFamily="50" charset="-128"/>
              </a:rPr>
              <a:t>令和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年　　　　月　　　　日</a:t>
            </a:r>
          </a:p>
        </p:txBody>
      </p:sp>
      <p:sp>
        <p:nvSpPr>
          <p:cNvPr id="4" name="テキスト ボックス 13">
            <a:extLst>
              <a:ext uri="{FF2B5EF4-FFF2-40B4-BE49-F238E27FC236}">
                <a16:creationId xmlns:a16="http://schemas.microsoft.com/office/drawing/2014/main" id="{AEA9C8AF-EEFE-9F29-38A5-B5BD6D9985EB}"/>
              </a:ext>
            </a:extLst>
          </p:cNvPr>
          <p:cNvSpPr txBox="1"/>
          <p:nvPr/>
        </p:nvSpPr>
        <p:spPr>
          <a:xfrm>
            <a:off x="2744924" y="8690716"/>
            <a:ext cx="936105" cy="26161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dist"/>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住所</a:t>
            </a:r>
          </a:p>
        </p:txBody>
      </p:sp>
      <p:sp>
        <p:nvSpPr>
          <p:cNvPr id="6" name="テキスト ボックス 14">
            <a:extLst>
              <a:ext uri="{FF2B5EF4-FFF2-40B4-BE49-F238E27FC236}">
                <a16:creationId xmlns:a16="http://schemas.microsoft.com/office/drawing/2014/main" id="{45B081A0-A748-E84C-78B2-4A45270E0E2F}"/>
              </a:ext>
            </a:extLst>
          </p:cNvPr>
          <p:cNvSpPr txBox="1"/>
          <p:nvPr/>
        </p:nvSpPr>
        <p:spPr>
          <a:xfrm>
            <a:off x="2742269" y="8950806"/>
            <a:ext cx="936105" cy="26161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dist"/>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出店名</a:t>
            </a:r>
          </a:p>
        </p:txBody>
      </p:sp>
      <p:sp>
        <p:nvSpPr>
          <p:cNvPr id="14" name="テキスト ボックス 15">
            <a:extLst>
              <a:ext uri="{FF2B5EF4-FFF2-40B4-BE49-F238E27FC236}">
                <a16:creationId xmlns:a16="http://schemas.microsoft.com/office/drawing/2014/main" id="{866F3C7F-020D-1BDA-08EA-1047429EBEE2}"/>
              </a:ext>
            </a:extLst>
          </p:cNvPr>
          <p:cNvSpPr txBox="1"/>
          <p:nvPr/>
        </p:nvSpPr>
        <p:spPr>
          <a:xfrm>
            <a:off x="2742269" y="9207314"/>
            <a:ext cx="936105" cy="26161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dist"/>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代表者名</a:t>
            </a:r>
          </a:p>
        </p:txBody>
      </p:sp>
      <p:sp>
        <p:nvSpPr>
          <p:cNvPr id="15" name="テキスト ボックス 16">
            <a:extLst>
              <a:ext uri="{FF2B5EF4-FFF2-40B4-BE49-F238E27FC236}">
                <a16:creationId xmlns:a16="http://schemas.microsoft.com/office/drawing/2014/main" id="{B4DF4613-08AD-E458-A9C5-668CA6D92DBF}"/>
              </a:ext>
            </a:extLst>
          </p:cNvPr>
          <p:cNvSpPr txBox="1"/>
          <p:nvPr/>
        </p:nvSpPr>
        <p:spPr>
          <a:xfrm>
            <a:off x="5581914" y="9238092"/>
            <a:ext cx="936105" cy="2308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dist"/>
            <a:r>
              <a:rPr lang="ja-JP" altLang="en-US" sz="9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印</a:t>
            </a:r>
            <a:endParaRPr lang="en-US" altLang="ja-JP" sz="9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a:extLst>
              <a:ext uri="{FF2B5EF4-FFF2-40B4-BE49-F238E27FC236}">
                <a16:creationId xmlns:a16="http://schemas.microsoft.com/office/drawing/2014/main" id="{2F520936-09AB-DAEB-8324-6A0B3CC002FA}"/>
              </a:ext>
            </a:extLst>
          </p:cNvPr>
          <p:cNvSpPr txBox="1"/>
          <p:nvPr/>
        </p:nvSpPr>
        <p:spPr>
          <a:xfrm>
            <a:off x="326497" y="1581140"/>
            <a:ext cx="6349422" cy="1117037"/>
          </a:xfrm>
          <a:prstGeom prst="rect">
            <a:avLst/>
          </a:prstGeom>
          <a:noFill/>
        </p:spPr>
        <p:txBody>
          <a:bodyPr wrap="square" rtlCol="0">
            <a:spAutoFit/>
          </a:bodyPr>
          <a:lstStyle/>
          <a:p>
            <a:pPr>
              <a:lnSpc>
                <a:spcPct val="150000"/>
              </a:lnSpc>
            </a:pPr>
            <a:r>
              <a:rPr lang="en-US" altLang="ja-JP" sz="11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出店内容</a:t>
            </a:r>
            <a:r>
              <a:rPr lang="en-US" altLang="ja-JP" sz="1150" dirty="0">
                <a:latin typeface="Meiryo UI" panose="020B0604030504040204" pitchFamily="50" charset="-128"/>
                <a:ea typeface="Meiryo UI" panose="020B0604030504040204" pitchFamily="50" charset="-128"/>
                <a:cs typeface="Meiryo UI" panose="020B0604030504040204" pitchFamily="50" charset="-128"/>
              </a:rPr>
              <a:t>】</a:t>
            </a:r>
          </a:p>
          <a:p>
            <a:pPr>
              <a:lnSpc>
                <a:spcPct val="150000"/>
              </a:lnSpc>
            </a:pPr>
            <a:r>
              <a:rPr lang="en-US" altLang="ja-JP" sz="115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場所　</a:t>
            </a:r>
            <a:r>
              <a:rPr lang="en-US" altLang="ja-JP" sz="11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住所　長野市上松２丁目４番５号</a:t>
            </a:r>
            <a:r>
              <a:rPr lang="en-US" altLang="ja-JP" sz="11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ながのこども館周辺　キッチンカー１台　約</a:t>
            </a:r>
            <a:r>
              <a:rPr lang="en-US" altLang="ja-JP" sz="115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en-US" altLang="ja-JP" sz="115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内容　飲食の提供、菓子類の販売</a:t>
            </a:r>
            <a:endParaRPr lang="en-US" altLang="ja-JP" sz="11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en-US" altLang="ja-JP" sz="115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手数料　　</a:t>
            </a:r>
            <a:r>
              <a:rPr lang="en-US" altLang="ja-JP" sz="1150" dirty="0">
                <a:latin typeface="Meiryo UI" panose="020B0604030504040204" pitchFamily="50" charset="-128"/>
                <a:ea typeface="Meiryo UI" panose="020B0604030504040204" pitchFamily="50" charset="-128"/>
                <a:cs typeface="Meiryo UI" panose="020B0604030504040204" pitchFamily="50" charset="-128"/>
              </a:rPr>
              <a:t>2,200</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円</a:t>
            </a:r>
            <a:r>
              <a:rPr lang="en-US" altLang="ja-JP" sz="11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50">
                <a:latin typeface="Meiryo UI" panose="020B0604030504040204" pitchFamily="50" charset="-128"/>
                <a:ea typeface="Meiryo UI" panose="020B0604030504040204" pitchFamily="50" charset="-128"/>
                <a:cs typeface="Meiryo UI" panose="020B0604030504040204" pitchFamily="50" charset="-128"/>
              </a:rPr>
              <a:t>日（税込み）</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但し、売上金額が</a:t>
            </a:r>
            <a:r>
              <a:rPr lang="en-US" altLang="ja-JP" sz="1150" dirty="0">
                <a:latin typeface="Meiryo UI" panose="020B0604030504040204" pitchFamily="50" charset="-128"/>
                <a:ea typeface="Meiryo UI" panose="020B0604030504040204" pitchFamily="50" charset="-128"/>
                <a:cs typeface="Meiryo UI" panose="020B0604030504040204" pitchFamily="50" charset="-128"/>
              </a:rPr>
              <a:t>22,000</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円以上の場合、売上の</a:t>
            </a:r>
            <a:r>
              <a:rPr lang="en-US" altLang="ja-JP" sz="115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5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7968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4359327A-1306-FA6E-2045-C5831E4D32A5}"/>
              </a:ext>
            </a:extLst>
          </p:cNvPr>
          <p:cNvSpPr txBox="1"/>
          <p:nvPr/>
        </p:nvSpPr>
        <p:spPr>
          <a:xfrm>
            <a:off x="477967" y="1154521"/>
            <a:ext cx="5902066" cy="400110"/>
          </a:xfrm>
          <a:prstGeom prst="rect">
            <a:avLst/>
          </a:prstGeom>
          <a:solidFill>
            <a:schemeClr val="tx1">
              <a:lumMod val="75000"/>
              <a:lumOff val="25000"/>
            </a:schemeClr>
          </a:solidFill>
        </p:spPr>
        <p:txBody>
          <a:bodyPr wrap="square" rtlCol="0">
            <a:spAutoFit/>
          </a:bodyPr>
          <a:lstStyle/>
          <a:p>
            <a:pPr algn="ctr"/>
            <a:r>
              <a:rPr kumimoji="1" lang="en-US" altLang="ja-JP" sz="2000" dirty="0">
                <a:solidFill>
                  <a:schemeClr val="bg1"/>
                </a:solidFill>
                <a:latin typeface="BIZ UDPゴシック" panose="020B0400000000000000" pitchFamily="50" charset="-128"/>
                <a:ea typeface="BIZ UDPゴシック" panose="020B0400000000000000" pitchFamily="50" charset="-128"/>
                <a:cs typeface="いろはマル Medium" panose="020B0402020203020207" pitchFamily="50" charset="-128"/>
              </a:rPr>
              <a:t>【</a:t>
            </a:r>
            <a:r>
              <a:rPr kumimoji="1" lang="ja-JP" altLang="en-US" sz="2000" dirty="0">
                <a:solidFill>
                  <a:schemeClr val="bg1"/>
                </a:solidFill>
                <a:latin typeface="BIZ UDPゴシック" panose="020B0400000000000000" pitchFamily="50" charset="-128"/>
                <a:ea typeface="BIZ UDPゴシック" panose="020B0400000000000000" pitchFamily="50" charset="-128"/>
                <a:cs typeface="いろはマル Medium" panose="020B0402020203020207" pitchFamily="50" charset="-128"/>
              </a:rPr>
              <a:t> 飲食・物販ブース／キッチンカー 出店申込書 </a:t>
            </a:r>
            <a:r>
              <a:rPr kumimoji="1" lang="en-US" altLang="ja-JP" sz="2000" dirty="0">
                <a:solidFill>
                  <a:schemeClr val="bg1"/>
                </a:solidFill>
                <a:latin typeface="BIZ UDPゴシック" panose="020B0400000000000000" pitchFamily="50" charset="-128"/>
                <a:ea typeface="BIZ UDPゴシック" panose="020B0400000000000000" pitchFamily="50" charset="-128"/>
                <a:cs typeface="いろはマル Medium" panose="020B0402020203020207" pitchFamily="50" charset="-128"/>
              </a:rPr>
              <a:t>】</a:t>
            </a:r>
            <a:endParaRPr kumimoji="1" lang="ja-JP" altLang="en-US" sz="2000" dirty="0">
              <a:solidFill>
                <a:schemeClr val="bg1"/>
              </a:solidFill>
              <a:latin typeface="BIZ UDPゴシック" panose="020B0400000000000000" pitchFamily="50" charset="-128"/>
              <a:ea typeface="BIZ UDPゴシック" panose="020B0400000000000000" pitchFamily="50" charset="-128"/>
              <a:cs typeface="いろはマル Medium" panose="020B0402020203020207" pitchFamily="50" charset="-128"/>
            </a:endParaRPr>
          </a:p>
        </p:txBody>
      </p:sp>
      <p:sp>
        <p:nvSpPr>
          <p:cNvPr id="14" name="テキスト ボックス 13">
            <a:extLst>
              <a:ext uri="{FF2B5EF4-FFF2-40B4-BE49-F238E27FC236}">
                <a16:creationId xmlns:a16="http://schemas.microsoft.com/office/drawing/2014/main" id="{C01C262D-3F1F-27F5-C72B-85029D8766B4}"/>
              </a:ext>
            </a:extLst>
          </p:cNvPr>
          <p:cNvSpPr txBox="1"/>
          <p:nvPr/>
        </p:nvSpPr>
        <p:spPr>
          <a:xfrm>
            <a:off x="477967" y="786935"/>
            <a:ext cx="5902066" cy="369332"/>
          </a:xfrm>
          <a:prstGeom prst="rect">
            <a:avLst/>
          </a:prstGeom>
          <a:solidFill>
            <a:schemeClr val="tx1">
              <a:lumMod val="75000"/>
              <a:lumOff val="25000"/>
            </a:schemeClr>
          </a:solidFill>
        </p:spPr>
        <p:txBody>
          <a:bodyPr wrap="square" rtlCol="0">
            <a:spAutoFit/>
          </a:bodyPr>
          <a:lstStyle/>
          <a:p>
            <a:pPr algn="ctr"/>
            <a:r>
              <a:rPr kumimoji="1" lang="en-US" altLang="ja-JP" dirty="0">
                <a:solidFill>
                  <a:schemeClr val="bg1"/>
                </a:solidFill>
                <a:latin typeface="BIZ UDPゴシック" panose="020B0400000000000000" pitchFamily="50" charset="-128"/>
                <a:ea typeface="BIZ UDPゴシック" panose="020B0400000000000000" pitchFamily="50" charset="-128"/>
                <a:cs typeface="いろはマル Medium" panose="020B0402020203020207" pitchFamily="50" charset="-128"/>
              </a:rPr>
              <a:t>FAX</a:t>
            </a:r>
            <a:r>
              <a:rPr kumimoji="1" lang="ja-JP" altLang="en-US" dirty="0">
                <a:solidFill>
                  <a:schemeClr val="bg1"/>
                </a:solidFill>
                <a:latin typeface="BIZ UDPゴシック" panose="020B0400000000000000" pitchFamily="50" charset="-128"/>
                <a:ea typeface="BIZ UDPゴシック" panose="020B0400000000000000" pitchFamily="50" charset="-128"/>
                <a:cs typeface="いろはマル Medium" panose="020B0402020203020207" pitchFamily="50" charset="-128"/>
              </a:rPr>
              <a:t>　０２６</a:t>
            </a:r>
            <a:r>
              <a:rPr kumimoji="1" lang="en-US" altLang="ja-JP" dirty="0">
                <a:solidFill>
                  <a:schemeClr val="bg1"/>
                </a:solidFill>
                <a:latin typeface="BIZ UDPゴシック" panose="020B0400000000000000" pitchFamily="50" charset="-128"/>
                <a:ea typeface="BIZ UDPゴシック" panose="020B0400000000000000" pitchFamily="50" charset="-128"/>
                <a:cs typeface="いろはマル Medium" panose="020B0402020203020207" pitchFamily="50" charset="-128"/>
              </a:rPr>
              <a:t>-2</a:t>
            </a:r>
            <a:r>
              <a:rPr kumimoji="1" lang="ja-JP" altLang="en-US" dirty="0">
                <a:solidFill>
                  <a:schemeClr val="bg1"/>
                </a:solidFill>
                <a:latin typeface="BIZ UDPゴシック" panose="020B0400000000000000" pitchFamily="50" charset="-128"/>
                <a:ea typeface="BIZ UDPゴシック" panose="020B0400000000000000" pitchFamily="50" charset="-128"/>
                <a:cs typeface="いろはマル Medium" panose="020B0402020203020207" pitchFamily="50" charset="-128"/>
              </a:rPr>
              <a:t>３２－７３８３</a:t>
            </a:r>
            <a:r>
              <a:rPr kumimoji="1" lang="en-US" altLang="ja-JP" dirty="0">
                <a:solidFill>
                  <a:schemeClr val="bg1"/>
                </a:solidFill>
                <a:latin typeface="BIZ UDPゴシック" panose="020B0400000000000000" pitchFamily="50" charset="-128"/>
                <a:ea typeface="BIZ UDPゴシック" panose="020B0400000000000000" pitchFamily="50" charset="-128"/>
                <a:cs typeface="いろはマル Medium" panose="020B0402020203020207" pitchFamily="50" charset="-128"/>
              </a:rPr>
              <a:t>  </a:t>
            </a:r>
            <a:r>
              <a:rPr kumimoji="1" lang="ja-JP" altLang="en-US" dirty="0">
                <a:solidFill>
                  <a:schemeClr val="bg1"/>
                </a:solidFill>
                <a:latin typeface="BIZ UDPゴシック" panose="020B0400000000000000" pitchFamily="50" charset="-128"/>
                <a:ea typeface="BIZ UDPゴシック" panose="020B0400000000000000" pitchFamily="50" charset="-128"/>
                <a:cs typeface="いろはマル Medium" panose="020B0402020203020207" pitchFamily="50" charset="-128"/>
              </a:rPr>
              <a:t>出店事務局　行</a:t>
            </a:r>
          </a:p>
        </p:txBody>
      </p:sp>
      <p:graphicFrame>
        <p:nvGraphicFramePr>
          <p:cNvPr id="3" name="表 2">
            <a:extLst>
              <a:ext uri="{FF2B5EF4-FFF2-40B4-BE49-F238E27FC236}">
                <a16:creationId xmlns:a16="http://schemas.microsoft.com/office/drawing/2014/main" id="{444F3BEF-E2A8-6288-1351-B8C0FB747306}"/>
              </a:ext>
            </a:extLst>
          </p:cNvPr>
          <p:cNvGraphicFramePr>
            <a:graphicFrameLocks noGrp="1"/>
          </p:cNvGraphicFramePr>
          <p:nvPr/>
        </p:nvGraphicFramePr>
        <p:xfrm>
          <a:off x="277119" y="2790746"/>
          <a:ext cx="6303762" cy="5934151"/>
        </p:xfrm>
        <a:graphic>
          <a:graphicData uri="http://schemas.openxmlformats.org/drawingml/2006/table">
            <a:tbl>
              <a:tblPr/>
              <a:tblGrid>
                <a:gridCol w="1005082">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559315">
                  <a:extLst>
                    <a:ext uri="{9D8B030D-6E8A-4147-A177-3AD203B41FA5}">
                      <a16:colId xmlns:a16="http://schemas.microsoft.com/office/drawing/2014/main" val="865684202"/>
                    </a:ext>
                  </a:extLst>
                </a:gridCol>
                <a:gridCol w="520805">
                  <a:extLst>
                    <a:ext uri="{9D8B030D-6E8A-4147-A177-3AD203B41FA5}">
                      <a16:colId xmlns:a16="http://schemas.microsoft.com/office/drawing/2014/main" val="20002"/>
                    </a:ext>
                  </a:extLst>
                </a:gridCol>
                <a:gridCol w="366734">
                  <a:extLst>
                    <a:ext uri="{9D8B030D-6E8A-4147-A177-3AD203B41FA5}">
                      <a16:colId xmlns:a16="http://schemas.microsoft.com/office/drawing/2014/main" val="402576976"/>
                    </a:ext>
                  </a:extLst>
                </a:gridCol>
                <a:gridCol w="1385853">
                  <a:extLst>
                    <a:ext uri="{9D8B030D-6E8A-4147-A177-3AD203B41FA5}">
                      <a16:colId xmlns:a16="http://schemas.microsoft.com/office/drawing/2014/main" val="20003"/>
                    </a:ext>
                  </a:extLst>
                </a:gridCol>
                <a:gridCol w="1385853">
                  <a:extLst>
                    <a:ext uri="{9D8B030D-6E8A-4147-A177-3AD203B41FA5}">
                      <a16:colId xmlns:a16="http://schemas.microsoft.com/office/drawing/2014/main" val="846598402"/>
                    </a:ext>
                  </a:extLst>
                </a:gridCol>
              </a:tblGrid>
              <a:tr h="504055">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お申込者</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gridSpan="6">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24000">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出店事業者名</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gridSpan="6">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1006603"/>
                  </a:ext>
                </a:extLst>
              </a:tr>
              <a:tr h="426176">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住所</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gridSpan="6">
                  <a:txBody>
                    <a:bodyPr/>
                    <a:lstStyle/>
                    <a:p>
                      <a:pPr algn="l"/>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84824">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ご担当者</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gridSpan="6">
                  <a:txBody>
                    <a:bodyPr/>
                    <a:lstStyle/>
                    <a:p>
                      <a:pPr algn="l"/>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申込者と同</a:t>
                      </a:r>
                      <a:endParaRPr kumimoji="1" lang="ja-JP" altLang="en-US" sz="105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304583">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電話</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gridSpan="2">
                  <a:txBody>
                    <a:bodyPr/>
                    <a:lstStyle/>
                    <a:p>
                      <a:pPr algn="l"/>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固定電話</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endParaRPr kumimoji="1" lang="ja-JP" altLang="en-US"/>
                    </a:p>
                  </a:txBody>
                  <a:tcPr/>
                </a:tc>
                <a:tc gridSpan="4">
                  <a:txBody>
                    <a:bodyPr/>
                    <a:lstStyle/>
                    <a:p>
                      <a:pPr algn="l"/>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携帯電話</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cs typeface="Meiryo UI" panose="020B0604030504040204" pitchFamily="50" charset="-128"/>
                        </a:rPr>
                        <a:t>当日の番号</a:t>
                      </a:r>
                      <a:r>
                        <a:rPr kumimoji="1"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algn="l"/>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418464">
                <a:tc>
                  <a:txBody>
                    <a:bodyPr/>
                    <a:lstStyle/>
                    <a:p>
                      <a:pPr algn="ct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FAX</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gridSpan="2">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endParaRPr kumimoji="1" lang="ja-JP" altLang="en-US"/>
                    </a:p>
                  </a:txBody>
                  <a:tcPr/>
                </a:tc>
                <a:tc gridSpan="2">
                  <a:txBody>
                    <a:bodyPr/>
                    <a:lstStyle/>
                    <a:p>
                      <a:pPr algn="ct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MAIL</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gridSpan="2">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5"/>
                  </a:ext>
                </a:extLst>
              </a:tr>
              <a:tr h="359896">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出店区分</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grid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□飲食ブース　　　　　　□物販ブース</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　　　　　□キッチンカー</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863096">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出店内容</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販売品目</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gridSpan="6">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展示・販売品目など詳細にご記入ください。</a:t>
                      </a:r>
                    </a:p>
                  </a:txBody>
                  <a:tcPr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19915237"/>
                  </a:ext>
                </a:extLst>
              </a:tr>
              <a:tr h="360040">
                <a:tc rowSpan="6">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従事する者</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（当日・全員）</a:t>
                      </a: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申請者のみの</a:t>
                      </a: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場合は不要です</a:t>
                      </a: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申請者と当日の責任者が異なる場合は、最上段に責任者の氏名を記入ください</a:t>
                      </a: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フリガナ</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氏　　名</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生年月日</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latin typeface="Meiryo UI" panose="020B0604030504040204" pitchFamily="50" charset="-128"/>
                          <a:ea typeface="Meiryo UI" panose="020B0604030504040204" pitchFamily="50" charset="-128"/>
                          <a:cs typeface="Meiryo UI" panose="020B0604030504040204" pitchFamily="50" charset="-128"/>
                        </a:rPr>
                        <a:t>住所</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住所</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電話</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009"/>
                  </a:ext>
                </a:extLst>
              </a:tr>
              <a:tr h="360040">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endParaRPr kumimoji="1" lang="ja-JP" altLang="en-U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010"/>
                  </a:ext>
                </a:extLst>
              </a:tr>
              <a:tr h="360040">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endParaRPr kumimoji="1" lang="ja-JP" altLang="en-U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41261702"/>
                  </a:ext>
                </a:extLst>
              </a:tr>
              <a:tr h="360040">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endParaRPr kumimoji="1" lang="ja-JP" altLang="en-U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979349534"/>
                  </a:ext>
                </a:extLst>
              </a:tr>
              <a:tr h="360040">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endParaRPr kumimoji="1" lang="ja-JP" altLang="en-U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53622499"/>
                  </a:ext>
                </a:extLst>
              </a:tr>
              <a:tr h="360040">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endParaRPr kumimoji="1" lang="ja-JP" altLang="en-U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178123872"/>
                  </a:ext>
                </a:extLst>
              </a:tr>
            </a:tbl>
          </a:graphicData>
        </a:graphic>
      </p:graphicFrame>
      <p:sp>
        <p:nvSpPr>
          <p:cNvPr id="5" name="テキスト ボックス 4">
            <a:extLst>
              <a:ext uri="{FF2B5EF4-FFF2-40B4-BE49-F238E27FC236}">
                <a16:creationId xmlns:a16="http://schemas.microsoft.com/office/drawing/2014/main" id="{4D5E1AA8-9BA0-6BC4-73C0-D5C83BC75C64}"/>
              </a:ext>
            </a:extLst>
          </p:cNvPr>
          <p:cNvSpPr txBox="1"/>
          <p:nvPr/>
        </p:nvSpPr>
        <p:spPr>
          <a:xfrm>
            <a:off x="477967" y="9160564"/>
            <a:ext cx="3425318" cy="276999"/>
          </a:xfrm>
          <a:prstGeom prst="rect">
            <a:avLst/>
          </a:prstGeom>
          <a:noFill/>
          <a:ln>
            <a:noFill/>
          </a:ln>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cs typeface="いろはマル Medium" panose="020B0402020203020207" pitchFamily="50" charset="-128"/>
              </a:rPr>
              <a:t>出店事務局：ながのこども館</a:t>
            </a:r>
            <a:endParaRPr kumimoji="1" lang="en-US" altLang="ja-JP" sz="1200" dirty="0">
              <a:latin typeface="BIZ UDPゴシック" panose="020B0400000000000000" pitchFamily="50" charset="-128"/>
              <a:ea typeface="BIZ UDPゴシック" panose="020B0400000000000000" pitchFamily="50" charset="-128"/>
              <a:cs typeface="いろはマル Medium" panose="020B0402020203020207" pitchFamily="50" charset="-128"/>
            </a:endParaRPr>
          </a:p>
        </p:txBody>
      </p:sp>
      <p:sp>
        <p:nvSpPr>
          <p:cNvPr id="12" name="テキスト ボックス 11">
            <a:extLst>
              <a:ext uri="{FF2B5EF4-FFF2-40B4-BE49-F238E27FC236}">
                <a16:creationId xmlns:a16="http://schemas.microsoft.com/office/drawing/2014/main" id="{E71C4AF0-36D9-35C0-C723-34D7DC5989C8}"/>
              </a:ext>
            </a:extLst>
          </p:cNvPr>
          <p:cNvSpPr txBox="1"/>
          <p:nvPr/>
        </p:nvSpPr>
        <p:spPr>
          <a:xfrm>
            <a:off x="477967" y="9444096"/>
            <a:ext cx="4631915" cy="261610"/>
          </a:xfrm>
          <a:prstGeom prst="rect">
            <a:avLst/>
          </a:prstGeom>
          <a:noFill/>
          <a:ln>
            <a:noFill/>
          </a:ln>
        </p:spPr>
        <p:txBody>
          <a:bodyPr wrap="square" rtlCol="0">
            <a:spAutoFit/>
          </a:bodyPr>
          <a:lstStyle/>
          <a:p>
            <a:r>
              <a:rPr kumimoji="1" lang="en-US" altLang="ja-JP" sz="1100" dirty="0">
                <a:latin typeface="BIZ UDPゴシック" panose="020B0400000000000000" pitchFamily="50" charset="-128"/>
                <a:ea typeface="BIZ UDPゴシック" panose="020B0400000000000000" pitchFamily="50" charset="-128"/>
                <a:cs typeface="いろはマル Medium" panose="020B0402020203020207" pitchFamily="50" charset="-128"/>
              </a:rPr>
              <a:t>TEL.026-232-7383</a:t>
            </a:r>
            <a:r>
              <a:rPr kumimoji="1" lang="ja-JP" altLang="en-US" sz="1100" dirty="0">
                <a:latin typeface="BIZ UDPゴシック" panose="020B0400000000000000" pitchFamily="50" charset="-128"/>
                <a:ea typeface="BIZ UDPゴシック" panose="020B0400000000000000" pitchFamily="50" charset="-128"/>
                <a:cs typeface="いろはマル Medium" panose="020B0402020203020207" pitchFamily="50" charset="-128"/>
              </a:rPr>
              <a:t>　　平日（火曜日を除く・休日（</a:t>
            </a:r>
            <a:r>
              <a:rPr kumimoji="1" lang="en-US" altLang="ja-JP" sz="1100" dirty="0">
                <a:latin typeface="BIZ UDPゴシック" panose="020B0400000000000000" pitchFamily="50" charset="-128"/>
                <a:ea typeface="BIZ UDPゴシック" panose="020B0400000000000000" pitchFamily="50" charset="-128"/>
                <a:cs typeface="いろはマル Medium" panose="020B0402020203020207" pitchFamily="50" charset="-128"/>
              </a:rPr>
              <a:t>9:00-17:00</a:t>
            </a:r>
            <a:r>
              <a:rPr kumimoji="1" lang="ja-JP" altLang="en-US" sz="1100" dirty="0">
                <a:latin typeface="BIZ UDPゴシック" panose="020B0400000000000000" pitchFamily="50" charset="-128"/>
                <a:ea typeface="BIZ UDPゴシック" panose="020B0400000000000000" pitchFamily="50" charset="-128"/>
                <a:cs typeface="いろはマル Medium" panose="020B0402020203020207" pitchFamily="50" charset="-128"/>
              </a:rPr>
              <a:t>）</a:t>
            </a:r>
            <a:endParaRPr kumimoji="1" lang="en-US" altLang="ja-JP" sz="1100" dirty="0">
              <a:latin typeface="BIZ UDPゴシック" panose="020B0400000000000000" pitchFamily="50" charset="-128"/>
              <a:ea typeface="BIZ UDPゴシック" panose="020B0400000000000000" pitchFamily="50" charset="-128"/>
              <a:cs typeface="いろはマル Medium" panose="020B0402020203020207" pitchFamily="50" charset="-128"/>
            </a:endParaRPr>
          </a:p>
        </p:txBody>
      </p:sp>
      <p:sp>
        <p:nvSpPr>
          <p:cNvPr id="18" name="テキスト ボックス 17">
            <a:extLst>
              <a:ext uri="{FF2B5EF4-FFF2-40B4-BE49-F238E27FC236}">
                <a16:creationId xmlns:a16="http://schemas.microsoft.com/office/drawing/2014/main" id="{564B36C7-9EFB-B152-C837-32D5EB920B30}"/>
              </a:ext>
            </a:extLst>
          </p:cNvPr>
          <p:cNvSpPr txBox="1"/>
          <p:nvPr/>
        </p:nvSpPr>
        <p:spPr>
          <a:xfrm>
            <a:off x="268882" y="8868924"/>
            <a:ext cx="6303763" cy="246221"/>
          </a:xfrm>
          <a:prstGeom prst="rect">
            <a:avLst/>
          </a:prstGeom>
          <a:solidFill>
            <a:schemeClr val="tx1">
              <a:lumMod val="75000"/>
              <a:lumOff val="25000"/>
            </a:schemeClr>
          </a:solidFill>
          <a:ln>
            <a:noFill/>
          </a:ln>
        </p:spPr>
        <p:txBody>
          <a:bodyPr wrap="square" rtlCol="0">
            <a:spAutoFit/>
          </a:bodyPr>
          <a:lstStyle/>
          <a:p>
            <a:pPr algn="ctr"/>
            <a:r>
              <a:rPr kumimoji="1" lang="ja-JP" altLang="en-US" sz="1000" dirty="0">
                <a:solidFill>
                  <a:schemeClr val="bg1"/>
                </a:solidFill>
                <a:latin typeface="BIZ UDPゴシック" panose="020B0400000000000000" pitchFamily="50" charset="-128"/>
                <a:ea typeface="BIZ UDPゴシック" panose="020B0400000000000000" pitchFamily="50" charset="-128"/>
                <a:cs typeface="いろはマル Medium" panose="020B0402020203020207" pitchFamily="50" charset="-128"/>
              </a:rPr>
              <a:t>★</a:t>
            </a:r>
            <a:r>
              <a:rPr kumimoji="1" lang="en-US" altLang="ja-JP" sz="1000" dirty="0">
                <a:solidFill>
                  <a:schemeClr val="bg1"/>
                </a:solidFill>
                <a:latin typeface="BIZ UDPゴシック" panose="020B0400000000000000" pitchFamily="50" charset="-128"/>
                <a:ea typeface="BIZ UDPゴシック" panose="020B0400000000000000" pitchFamily="50" charset="-128"/>
                <a:cs typeface="いろはマル Medium" panose="020B0402020203020207" pitchFamily="50" charset="-128"/>
              </a:rPr>
              <a:t>FAX</a:t>
            </a:r>
            <a:r>
              <a:rPr kumimoji="1" lang="ja-JP" altLang="en-US" sz="1000" dirty="0">
                <a:solidFill>
                  <a:schemeClr val="bg1"/>
                </a:solidFill>
                <a:latin typeface="BIZ UDPゴシック" panose="020B0400000000000000" pitchFamily="50" charset="-128"/>
                <a:ea typeface="BIZ UDPゴシック" panose="020B0400000000000000" pitchFamily="50" charset="-128"/>
                <a:cs typeface="いろはマル Medium" panose="020B0402020203020207" pitchFamily="50" charset="-128"/>
              </a:rPr>
              <a:t>送付後到着確認のお電話を、下記出店事務局までお願い致します。</a:t>
            </a:r>
            <a:endParaRPr kumimoji="1" lang="en-US" altLang="ja-JP" sz="1000" dirty="0">
              <a:solidFill>
                <a:schemeClr val="bg1"/>
              </a:solidFill>
              <a:latin typeface="BIZ UDPゴシック" panose="020B0400000000000000" pitchFamily="50" charset="-128"/>
              <a:ea typeface="BIZ UDPゴシック" panose="020B0400000000000000" pitchFamily="50" charset="-128"/>
              <a:cs typeface="いろはマル Medium" panose="020B0402020203020207" pitchFamily="50" charset="-128"/>
            </a:endParaRPr>
          </a:p>
        </p:txBody>
      </p:sp>
      <p:pic>
        <p:nvPicPr>
          <p:cNvPr id="19" name="図 18">
            <a:extLst>
              <a:ext uri="{FF2B5EF4-FFF2-40B4-BE49-F238E27FC236}">
                <a16:creationId xmlns:a16="http://schemas.microsoft.com/office/drawing/2014/main" id="{82425B49-E3F9-F1DF-F8C8-FC1A75488964}"/>
              </a:ext>
            </a:extLst>
          </p:cNvPr>
          <p:cNvPicPr>
            <a:picLocks noChangeAspect="1"/>
          </p:cNvPicPr>
          <p:nvPr/>
        </p:nvPicPr>
        <p:blipFill>
          <a:blip r:embed="rId2"/>
          <a:stretch>
            <a:fillRect/>
          </a:stretch>
        </p:blipFill>
        <p:spPr>
          <a:xfrm>
            <a:off x="477967" y="1635315"/>
            <a:ext cx="2776676" cy="1110012"/>
          </a:xfrm>
          <a:prstGeom prst="rect">
            <a:avLst/>
          </a:prstGeom>
        </p:spPr>
      </p:pic>
      <p:sp>
        <p:nvSpPr>
          <p:cNvPr id="20" name="テキスト ボックス 19">
            <a:extLst>
              <a:ext uri="{FF2B5EF4-FFF2-40B4-BE49-F238E27FC236}">
                <a16:creationId xmlns:a16="http://schemas.microsoft.com/office/drawing/2014/main" id="{65BBC061-EFF9-E4F3-0493-1E4CABFDCA66}"/>
              </a:ext>
            </a:extLst>
          </p:cNvPr>
          <p:cNvSpPr txBox="1"/>
          <p:nvPr/>
        </p:nvSpPr>
        <p:spPr>
          <a:xfrm>
            <a:off x="3304649" y="1681119"/>
            <a:ext cx="3436144" cy="584775"/>
          </a:xfrm>
          <a:prstGeom prst="rect">
            <a:avLst/>
          </a:prstGeom>
          <a:noFill/>
        </p:spPr>
        <p:txBody>
          <a:bodyPr wrap="square" rtlCol="0">
            <a:spAutoFit/>
          </a:bodyPr>
          <a:lstStyle/>
          <a:p>
            <a:r>
              <a:rPr kumimoji="1" lang="ja-JP" altLang="en-US" sz="1600" dirty="0"/>
              <a:t>出店場所：ながのこども館</a:t>
            </a:r>
            <a:endParaRPr kumimoji="1" lang="en-US" altLang="ja-JP" sz="1600" dirty="0"/>
          </a:p>
          <a:p>
            <a:r>
              <a:rPr kumimoji="1" lang="ja-JP" altLang="en-US" sz="1600" dirty="0"/>
              <a:t>　　　　　エントランス前広場</a:t>
            </a:r>
          </a:p>
        </p:txBody>
      </p:sp>
    </p:spTree>
    <p:extLst>
      <p:ext uri="{BB962C8B-B14F-4D97-AF65-F5344CB8AC3E}">
        <p14:creationId xmlns:p14="http://schemas.microsoft.com/office/powerpoint/2010/main" val="1334457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295819"/>
            <a:ext cx="6858000" cy="400110"/>
          </a:xfrm>
          <a:prstGeom prst="rect">
            <a:avLst/>
          </a:prstGeom>
          <a:noFill/>
        </p:spPr>
        <p:txBody>
          <a:bodyPr wrap="square" rtlCol="0">
            <a:spAutoFit/>
          </a:bodyPr>
          <a:lstStyle/>
          <a:p>
            <a:pPr algn="ctr"/>
            <a:r>
              <a:rPr lang="zh-TW"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食品取扱関係施設調査</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書</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577775117"/>
              </p:ext>
            </p:extLst>
          </p:nvPr>
        </p:nvGraphicFramePr>
        <p:xfrm>
          <a:off x="263679" y="992560"/>
          <a:ext cx="6295863" cy="2844007"/>
        </p:xfrm>
        <a:graphic>
          <a:graphicData uri="http://schemas.openxmlformats.org/drawingml/2006/table">
            <a:tbl>
              <a:tblPr/>
              <a:tblGrid>
                <a:gridCol w="947912">
                  <a:extLst>
                    <a:ext uri="{9D8B030D-6E8A-4147-A177-3AD203B41FA5}">
                      <a16:colId xmlns:a16="http://schemas.microsoft.com/office/drawing/2014/main" val="20000"/>
                    </a:ext>
                  </a:extLst>
                </a:gridCol>
                <a:gridCol w="617209">
                  <a:extLst>
                    <a:ext uri="{9D8B030D-6E8A-4147-A177-3AD203B41FA5}">
                      <a16:colId xmlns:a16="http://schemas.microsoft.com/office/drawing/2014/main" val="20001"/>
                    </a:ext>
                  </a:extLst>
                </a:gridCol>
                <a:gridCol w="1685925">
                  <a:extLst>
                    <a:ext uri="{9D8B030D-6E8A-4147-A177-3AD203B41FA5}">
                      <a16:colId xmlns:a16="http://schemas.microsoft.com/office/drawing/2014/main" val="20002"/>
                    </a:ext>
                  </a:extLst>
                </a:gridCol>
                <a:gridCol w="3044817">
                  <a:extLst>
                    <a:ext uri="{9D8B030D-6E8A-4147-A177-3AD203B41FA5}">
                      <a16:colId xmlns:a16="http://schemas.microsoft.com/office/drawing/2014/main" val="20003"/>
                    </a:ext>
                  </a:extLst>
                </a:gridCol>
              </a:tblGrid>
              <a:tr h="282159">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出店者名</a:t>
                      </a:r>
                    </a:p>
                  </a:txBody>
                  <a:tcPr anchor="ctr">
                    <a:lnL w="3175" cmpd="sng">
                      <a:solidFill>
                        <a:schemeClr val="tx1"/>
                      </a:solidFill>
                      <a:prstDash val="solid"/>
                    </a:lnL>
                    <a:lnR w="3175" cap="flat" cmpd="sng" algn="ctr">
                      <a:solidFill>
                        <a:schemeClr val="tx1"/>
                      </a:solidFill>
                      <a:prstDash val="solid"/>
                      <a:round/>
                      <a:headEnd type="none" w="med" len="med"/>
                      <a:tailEnd type="none" w="med" len="med"/>
                    </a:lnR>
                    <a:lnT w="3175" cmpd="sng">
                      <a:solidFill>
                        <a:schemeClr val="tx1"/>
                      </a:solidFill>
                      <a:prstDash val="solid"/>
                    </a:lnT>
                    <a:lnB w="3175" cap="flat" cmpd="sng" algn="ctr">
                      <a:solidFill>
                        <a:schemeClr val="tx1"/>
                      </a:solidFill>
                      <a:prstDash val="solid"/>
                      <a:round/>
                      <a:headEnd type="none" w="med" len="med"/>
                      <a:tailEnd type="none" w="med" len="med"/>
                    </a:lnB>
                  </a:tcPr>
                </a:tc>
                <a:tc gridSpan="3">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29384">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住所</a:t>
                      </a:r>
                    </a:p>
                  </a:txBody>
                  <a:tcPr anchor="ctr">
                    <a:lnL w="3175" cmpd="sng">
                      <a:solidFill>
                        <a:schemeClr val="tx1"/>
                      </a:solidFill>
                      <a:prstDash val="soli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3">
                  <a:txBody>
                    <a:bodyPr/>
                    <a:lstStyle/>
                    <a:p>
                      <a:pPr algn="l"/>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296265">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ご担当者名</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3">
                  <a:txBody>
                    <a:bodyPr/>
                    <a:lstStyle/>
                    <a:p>
                      <a:pPr algn="l"/>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16425">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電話</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l"/>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固定電話</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携帯電話</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cs typeface="Meiryo UI" panose="020B0604030504040204" pitchFamily="50" charset="-128"/>
                        </a:rPr>
                        <a:t>当日の番号</a:t>
                      </a:r>
                      <a:r>
                        <a:rPr kumimoji="1"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algn="l"/>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65671">
                <a:tc gridSpan="2">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許可取得保健所</a:t>
                      </a:r>
                    </a:p>
                  </a:txBody>
                  <a:tcPr anchor="ctr">
                    <a:lnL w="31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21904">
                <a:tc rowSpan="2" gridSpan="2">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許可番号及び業種</a:t>
                      </a:r>
                    </a:p>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営業者氏名</a:t>
                      </a:r>
                    </a:p>
                  </a:txBody>
                  <a:tcPr anchor="ctr">
                    <a:lnL w="31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rowSpan="2" h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許可番号及び業種：</a:t>
                      </a:r>
                    </a:p>
                  </a:txBody>
                  <a:tcPr anchor="ctr">
                    <a:lnL w="63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21904">
                <a:tc gridSpan="2" vMerge="1">
                  <a:txBody>
                    <a:bodyPr/>
                    <a:lstStyle/>
                    <a:p>
                      <a:endParaRPr kumimoji="1" lang="ja-JP" altLang="en-US"/>
                    </a:p>
                  </a:txBody>
                  <a:tcPr/>
                </a:tc>
                <a:tc hMerge="1" vMerge="1">
                  <a:txBody>
                    <a:bodyPr/>
                    <a:lstStyle/>
                    <a:p>
                      <a:endParaRPr kumimoji="1" lang="ja-JP" altLang="en-US"/>
                    </a:p>
                  </a:txBody>
                  <a:tcPr/>
                </a:tc>
                <a:tc gridSpan="2">
                  <a:txBody>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営業者氏名：</a:t>
                      </a:r>
                    </a:p>
                  </a:txBody>
                  <a:tcPr anchor="ctr">
                    <a:lnL w="63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029276827"/>
              </p:ext>
            </p:extLst>
          </p:nvPr>
        </p:nvGraphicFramePr>
        <p:xfrm>
          <a:off x="255780" y="4016895"/>
          <a:ext cx="6324600" cy="1224136"/>
        </p:xfrm>
        <a:graphic>
          <a:graphicData uri="http://schemas.openxmlformats.org/drawingml/2006/table">
            <a:tbl>
              <a:tblPr/>
              <a:tblGrid>
                <a:gridCol w="1553970">
                  <a:extLst>
                    <a:ext uri="{9D8B030D-6E8A-4147-A177-3AD203B41FA5}">
                      <a16:colId xmlns:a16="http://schemas.microsoft.com/office/drawing/2014/main" val="20000"/>
                    </a:ext>
                  </a:extLst>
                </a:gridCol>
                <a:gridCol w="4770630">
                  <a:extLst>
                    <a:ext uri="{9D8B030D-6E8A-4147-A177-3AD203B41FA5}">
                      <a16:colId xmlns:a16="http://schemas.microsoft.com/office/drawing/2014/main" val="20001"/>
                    </a:ext>
                  </a:extLst>
                </a:gridCol>
              </a:tblGrid>
              <a:tr h="312414">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取扱い品目</a:t>
                      </a:r>
                    </a:p>
                  </a:txBody>
                  <a:tcPr anchor="ctr">
                    <a:lnL w="3175" cmpd="sng">
                      <a:solidFill>
                        <a:schemeClr val="tx1"/>
                      </a:solidFill>
                      <a:prstDash val="solid"/>
                    </a:lnL>
                    <a:lnR w="6350" cap="flat" cmpd="sng" algn="ctr">
                      <a:solidFill>
                        <a:schemeClr val="tx1"/>
                      </a:solidFill>
                      <a:prstDash val="solid"/>
                      <a:round/>
                      <a:headEnd type="none" w="med" len="med"/>
                      <a:tailEnd type="none" w="med" len="med"/>
                    </a:lnR>
                    <a:lnT w="3175" cmpd="sng">
                      <a:solidFill>
                        <a:schemeClr val="tx1"/>
                      </a:solidFill>
                      <a:prstDash val="solid"/>
                    </a:lnT>
                    <a:lnB w="635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販売方法及び保管方法</a:t>
                      </a:r>
                    </a:p>
                  </a:txBody>
                  <a:tcPr anchor="ctr">
                    <a:lnL w="6350" cap="flat" cmpd="sng" algn="ctr">
                      <a:solidFill>
                        <a:schemeClr val="tx1"/>
                      </a:solidFill>
                      <a:prstDash val="solid"/>
                      <a:round/>
                      <a:headEnd type="none" w="med" len="med"/>
                      <a:tailEnd type="none" w="med" len="med"/>
                    </a:lnL>
                    <a:lnR w="3175" cmpd="sng">
                      <a:solidFill>
                        <a:schemeClr val="tx1"/>
                      </a:solidFill>
                      <a:prstDash val="soli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11722">
                <a:tc>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mpd="sng">
                      <a:solidFill>
                        <a:schemeClr val="tx1"/>
                      </a:solidFill>
                      <a:prstDash val="solid"/>
                    </a:lnB>
                  </a:tcPr>
                </a:tc>
                <a:tc>
                  <a:txBody>
                    <a:bodyPr/>
                    <a:lstStyle/>
                    <a:p>
                      <a:pPr algn="l">
                        <a:lnSpc>
                          <a:spcPct val="2000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１　調理・製造　　　　　２　食品の販売のみ（ 試食 ： あり　・　なし　）</a:t>
                      </a:r>
                    </a:p>
                    <a:p>
                      <a:pPr algn="l">
                        <a:lnSpc>
                          <a:spcPct val="2000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１　常温保存　　　　　　２　冷蔵保存　　　　　　３　冷凍保存</a:t>
                      </a:r>
                    </a:p>
                  </a:txBody>
                  <a:tcPr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578545251"/>
              </p:ext>
            </p:extLst>
          </p:nvPr>
        </p:nvGraphicFramePr>
        <p:xfrm>
          <a:off x="255780" y="5410941"/>
          <a:ext cx="6324600" cy="2134346"/>
        </p:xfrm>
        <a:graphic>
          <a:graphicData uri="http://schemas.openxmlformats.org/drawingml/2006/table">
            <a:tbl>
              <a:tblPr/>
              <a:tblGrid>
                <a:gridCol w="1553970">
                  <a:extLst>
                    <a:ext uri="{9D8B030D-6E8A-4147-A177-3AD203B41FA5}">
                      <a16:colId xmlns:a16="http://schemas.microsoft.com/office/drawing/2014/main" val="20000"/>
                    </a:ext>
                  </a:extLst>
                </a:gridCol>
                <a:gridCol w="4770630">
                  <a:extLst>
                    <a:ext uri="{9D8B030D-6E8A-4147-A177-3AD203B41FA5}">
                      <a16:colId xmlns:a16="http://schemas.microsoft.com/office/drawing/2014/main" val="20001"/>
                    </a:ext>
                  </a:extLst>
                </a:gridCol>
              </a:tblGrid>
              <a:tr h="418390">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施設の構造</a:t>
                      </a:r>
                    </a:p>
                  </a:txBody>
                  <a:tcPr anchor="ctr">
                    <a:lnL w="3175" cmpd="sng">
                      <a:solidFill>
                        <a:schemeClr val="tx1"/>
                      </a:solidFill>
                      <a:prstDash val="solid"/>
                    </a:lnL>
                    <a:lnR w="6350" cap="flat" cmpd="sng" algn="ctr">
                      <a:solidFill>
                        <a:schemeClr val="tx1"/>
                      </a:solidFill>
                      <a:prstDash val="solid"/>
                      <a:round/>
                      <a:headEnd type="none" w="med" len="med"/>
                      <a:tailEnd type="none" w="med" len="med"/>
                    </a:lnR>
                    <a:lnT w="3175" cmpd="sng">
                      <a:solidFill>
                        <a:schemeClr val="tx1"/>
                      </a:solidFill>
                      <a:prstDash val="solid"/>
                    </a:lnT>
                    <a:lnB w="6350" cap="flat" cmpd="sng" algn="ctr">
                      <a:solidFill>
                        <a:schemeClr val="tx1"/>
                      </a:solidFill>
                      <a:prstDash val="solid"/>
                      <a:round/>
                      <a:headEnd type="none" w="med" len="med"/>
                      <a:tailEnd type="none" w="med" len="med"/>
                    </a:lnB>
                  </a:tcPr>
                </a:tc>
                <a:tc>
                  <a:txBody>
                    <a:bodyPr/>
                    <a:lstStyle/>
                    <a:p>
                      <a:pPr algn="l"/>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テント　　プレハブ　　車　　一般建築　　その他（　　　　　　　　　　）</a:t>
                      </a:r>
                    </a:p>
                  </a:txBody>
                  <a:tcPr anchor="ctr">
                    <a:lnL w="63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45706">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給水</a:t>
                      </a:r>
                    </a:p>
                  </a:txBody>
                  <a:tcPr anchor="ctr">
                    <a:lnL w="31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上水道水直結　　用水　　（車載）タンク（　　　　　㍑　　　　　個）</a:t>
                      </a:r>
                    </a:p>
                  </a:txBody>
                  <a:tcPr anchor="ctr">
                    <a:lnL w="63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32048">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手洗い設備</a:t>
                      </a:r>
                    </a:p>
                  </a:txBody>
                  <a:tcPr anchor="ctr">
                    <a:lnL w="31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流水式タンク　　水道直結　　消毒剤入り容器　　その他（　　　　　　　　　　）</a:t>
                      </a:r>
                    </a:p>
                  </a:txBody>
                  <a:tcPr anchor="ctr">
                    <a:lnL w="63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19101">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食品保管設備</a:t>
                      </a:r>
                    </a:p>
                  </a:txBody>
                  <a:tcPr anchor="ctr">
                    <a:lnL w="31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クーラーボックス（　　個）　　冷蔵庫（　　個）　　冷凍庫（　　個）　　その他</a:t>
                      </a:r>
                    </a:p>
                  </a:txBody>
                  <a:tcPr anchor="ctr">
                    <a:lnL w="63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19101">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使用食器</a:t>
                      </a:r>
                    </a:p>
                  </a:txBody>
                  <a:tcPr anchor="ctr">
                    <a:lnL w="31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使い捨て　　　　その他（　　　　　　　　　）</a:t>
                      </a:r>
                    </a:p>
                  </a:txBody>
                  <a:tcPr anchor="ctr">
                    <a:lnL w="63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 name="テキスト ボックス 13"/>
          <p:cNvSpPr txBox="1"/>
          <p:nvPr/>
        </p:nvSpPr>
        <p:spPr>
          <a:xfrm>
            <a:off x="5358646" y="365069"/>
            <a:ext cx="1198930" cy="276999"/>
          </a:xfrm>
          <a:prstGeom prst="rect">
            <a:avLst/>
          </a:prstGeom>
          <a:noFill/>
          <a:ln>
            <a:solidFill>
              <a:schemeClr val="tx1"/>
            </a:solidFill>
          </a:ln>
        </p:spPr>
        <p:txBody>
          <a:bodyPr wrap="square" rtlCol="0">
            <a:spAutoFit/>
          </a:bodyPr>
          <a:lstStyle/>
          <a:p>
            <a:pPr algn="ct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保健所</a:t>
            </a:r>
          </a:p>
        </p:txBody>
      </p:sp>
    </p:spTree>
    <p:extLst>
      <p:ext uri="{BB962C8B-B14F-4D97-AF65-F5344CB8AC3E}">
        <p14:creationId xmlns:p14="http://schemas.microsoft.com/office/powerpoint/2010/main" val="626553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288895"/>
            <a:ext cx="6858000" cy="400110"/>
          </a:xfrm>
          <a:prstGeom prst="rect">
            <a:avLst/>
          </a:prstGeom>
          <a:noFill/>
        </p:spPr>
        <p:txBody>
          <a:bodyPr wrap="square" rtlCol="0">
            <a:spAutoFit/>
          </a:bodyPr>
          <a:lstStyle/>
          <a:p>
            <a:pPr algn="ct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火気器具等使用届出書</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260648" y="849323"/>
            <a:ext cx="6349422" cy="1685077"/>
          </a:xfrm>
          <a:prstGeom prst="rect">
            <a:avLst/>
          </a:prstGeom>
          <a:noFill/>
        </p:spPr>
        <p:txBody>
          <a:bodyPr wrap="square" rtlCol="0">
            <a:spAutoFit/>
          </a:bodyPr>
          <a:lstStyle/>
          <a:p>
            <a:pPr>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火気器具等を扱う出店者のみ提出してください。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原則、露店等ごとに１本以上の消火器（業務用 粉末</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ABC</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消火器</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型を推奨</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家庭用不可）の設置が必要です。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火気器具とは、気体燃料（プロパンガス等）・液体燃料（灯油・ガソリン等）・固形燃料（炭・薪等）を使用する器具、電気を熱源とするコンロ・ホットプレート、ストーブ、グリドル、バーベキューコンロ、発動発電機などを指します。</a:t>
            </a:r>
          </a:p>
        </p:txBody>
      </p:sp>
      <p:graphicFrame>
        <p:nvGraphicFramePr>
          <p:cNvPr id="10" name="表 9"/>
          <p:cNvGraphicFramePr>
            <a:graphicFrameLocks noGrp="1"/>
          </p:cNvGraphicFramePr>
          <p:nvPr>
            <p:extLst>
              <p:ext uri="{D42A27DB-BD31-4B8C-83A1-F6EECF244321}">
                <p14:modId xmlns:p14="http://schemas.microsoft.com/office/powerpoint/2010/main" val="3148887477"/>
              </p:ext>
            </p:extLst>
          </p:nvPr>
        </p:nvGraphicFramePr>
        <p:xfrm>
          <a:off x="263679" y="2543181"/>
          <a:ext cx="6295863" cy="3481213"/>
        </p:xfrm>
        <a:graphic>
          <a:graphicData uri="http://schemas.openxmlformats.org/drawingml/2006/table">
            <a:tbl>
              <a:tblPr/>
              <a:tblGrid>
                <a:gridCol w="947912">
                  <a:extLst>
                    <a:ext uri="{9D8B030D-6E8A-4147-A177-3AD203B41FA5}">
                      <a16:colId xmlns:a16="http://schemas.microsoft.com/office/drawing/2014/main" val="20000"/>
                    </a:ext>
                  </a:extLst>
                </a:gridCol>
                <a:gridCol w="1569337">
                  <a:extLst>
                    <a:ext uri="{9D8B030D-6E8A-4147-A177-3AD203B41FA5}">
                      <a16:colId xmlns:a16="http://schemas.microsoft.com/office/drawing/2014/main" val="20001"/>
                    </a:ext>
                  </a:extLst>
                </a:gridCol>
                <a:gridCol w="733797">
                  <a:extLst>
                    <a:ext uri="{9D8B030D-6E8A-4147-A177-3AD203B41FA5}">
                      <a16:colId xmlns:a16="http://schemas.microsoft.com/office/drawing/2014/main" val="20002"/>
                    </a:ext>
                  </a:extLst>
                </a:gridCol>
                <a:gridCol w="2290539">
                  <a:extLst>
                    <a:ext uri="{9D8B030D-6E8A-4147-A177-3AD203B41FA5}">
                      <a16:colId xmlns:a16="http://schemas.microsoft.com/office/drawing/2014/main" val="20003"/>
                    </a:ext>
                  </a:extLst>
                </a:gridCol>
                <a:gridCol w="754278">
                  <a:extLst>
                    <a:ext uri="{9D8B030D-6E8A-4147-A177-3AD203B41FA5}">
                      <a16:colId xmlns:a16="http://schemas.microsoft.com/office/drawing/2014/main" val="20004"/>
                    </a:ext>
                  </a:extLst>
                </a:gridCol>
              </a:tblGrid>
              <a:tr h="380511">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出店者名</a:t>
                      </a:r>
                    </a:p>
                  </a:txBody>
                  <a:tcPr anchor="ctr">
                    <a:lnL w="3175" cmpd="sng">
                      <a:solidFill>
                        <a:schemeClr val="tx1"/>
                      </a:solidFill>
                      <a:prstDash val="solid"/>
                    </a:lnL>
                    <a:lnR w="3175" cap="flat" cmpd="sng" algn="ctr">
                      <a:solidFill>
                        <a:schemeClr val="tx1"/>
                      </a:solidFill>
                      <a:prstDash val="solid"/>
                      <a:round/>
                      <a:headEnd type="none" w="med" len="med"/>
                      <a:tailEnd type="none" w="med" len="med"/>
                    </a:lnR>
                    <a:lnT w="3175" cmpd="sng">
                      <a:solidFill>
                        <a:schemeClr val="tx1"/>
                      </a:solidFill>
                      <a:prstDash val="solid"/>
                    </a:lnT>
                    <a:lnB w="3175" cap="flat" cmpd="sng" algn="ctr">
                      <a:solidFill>
                        <a:schemeClr val="tx1"/>
                      </a:solidFill>
                      <a:prstDash val="solid"/>
                      <a:round/>
                      <a:headEnd type="none" w="med" len="med"/>
                      <a:tailEnd type="none" w="med" len="med"/>
                    </a:lnB>
                  </a:tcPr>
                </a:tc>
                <a:tc gridSpan="4">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44197">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住所</a:t>
                      </a:r>
                    </a:p>
                  </a:txBody>
                  <a:tcPr anchor="ctr">
                    <a:lnL w="3175" cmpd="sng">
                      <a:solidFill>
                        <a:schemeClr val="tx1"/>
                      </a:solidFill>
                      <a:prstDash val="soli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4">
                  <a:txBody>
                    <a:bodyPr/>
                    <a:lstStyle/>
                    <a:p>
                      <a:pPr algn="l"/>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399533">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ご担当者名</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4">
                  <a:txBody>
                    <a:bodyPr/>
                    <a:lstStyle/>
                    <a:p>
                      <a:pPr algn="l"/>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69376">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電話</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l"/>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固定電話</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l"/>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携帯電話</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cs typeface="Meiryo UI" panose="020B0604030504040204" pitchFamily="50" charset="-128"/>
                        </a:rPr>
                        <a:t>当日の番号</a:t>
                      </a:r>
                      <a:r>
                        <a:rPr kumimoji="1"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algn="l"/>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3"/>
                  </a:ext>
                </a:extLst>
              </a:tr>
              <a:tr h="395420">
                <a:tc rowSpan="4">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取扱火気</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器具等</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ガスコンロ</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台</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バーベキューコンロ</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台</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04056">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mpd="sng">
                      <a:solidFill>
                        <a:schemeClr val="tx1"/>
                      </a:solidFill>
                      <a:prstDash val="solid"/>
                    </a:lnB>
                  </a:tcP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ガスボンベ</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本</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ホットプレート</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台</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04056">
                <a:tc vMerge="1">
                  <a:txBody>
                    <a:bodyPr/>
                    <a:lstStyle/>
                    <a:p>
                      <a:endParaRPr kumimoji="1" lang="ja-JP" altLang="en-US"/>
                    </a:p>
                  </a:txBody>
                  <a:tcP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ストーブ</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台</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発動発電機</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台</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99533">
                <a:tc vMerge="1">
                  <a:txBody>
                    <a:bodyPr/>
                    <a:lstStyle/>
                    <a:p>
                      <a:endParaRPr kumimoji="1" lang="ja-JP" altLang="en-US"/>
                    </a:p>
                  </a:txBody>
                  <a:tcP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グリドル</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台</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その他</a:t>
                      </a:r>
                    </a:p>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683387804"/>
              </p:ext>
            </p:extLst>
          </p:nvPr>
        </p:nvGraphicFramePr>
        <p:xfrm>
          <a:off x="255780" y="6465947"/>
          <a:ext cx="6324600" cy="3151158"/>
        </p:xfrm>
        <a:graphic>
          <a:graphicData uri="http://schemas.openxmlformats.org/drawingml/2006/table">
            <a:tbl>
              <a:tblPr/>
              <a:tblGrid>
                <a:gridCol w="6324600">
                  <a:extLst>
                    <a:ext uri="{9D8B030D-6E8A-4147-A177-3AD203B41FA5}">
                      <a16:colId xmlns:a16="http://schemas.microsoft.com/office/drawing/2014/main" val="20000"/>
                    </a:ext>
                  </a:extLst>
                </a:gridCol>
              </a:tblGrid>
              <a:tr h="3151158">
                <a:tc>
                  <a:txBody>
                    <a:bodyPr/>
                    <a:lstStyle/>
                    <a:p>
                      <a:endParaRPr kumimoji="1" lang="ja-JP" altLang="en-US" dirty="0"/>
                    </a:p>
                  </a:txBody>
                  <a:tcPr>
                    <a:lnL w="3175" cmpd="sng">
                      <a:solidFill>
                        <a:schemeClr val="tx1"/>
                      </a:solidFill>
                      <a:prstDash val="solid"/>
                    </a:lnL>
                    <a:lnR w="3175" cmpd="sng">
                      <a:solidFill>
                        <a:schemeClr val="tx1"/>
                      </a:solidFill>
                      <a:prstDash val="solid"/>
                    </a:lnR>
                    <a:lnT w="3175" cmpd="sng">
                      <a:solidFill>
                        <a:schemeClr val="tx1"/>
                      </a:solidFill>
                      <a:prstDash val="solid"/>
                    </a:lnT>
                    <a:lnB w="3175" cmpd="sng">
                      <a:solidFill>
                        <a:schemeClr val="tx1"/>
                      </a:solidFill>
                      <a:prstDash val="solid"/>
                    </a:lnB>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260648" y="6177915"/>
            <a:ext cx="1872208" cy="26161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設置図</a:t>
            </a:r>
          </a:p>
        </p:txBody>
      </p:sp>
      <p:sp>
        <p:nvSpPr>
          <p:cNvPr id="14" name="テキスト ボックス 13"/>
          <p:cNvSpPr txBox="1"/>
          <p:nvPr/>
        </p:nvSpPr>
        <p:spPr>
          <a:xfrm>
            <a:off x="5358646" y="358145"/>
            <a:ext cx="1198930" cy="276999"/>
          </a:xfrm>
          <a:prstGeom prst="rect">
            <a:avLst/>
          </a:prstGeom>
          <a:noFill/>
          <a:ln>
            <a:solidFill>
              <a:schemeClr val="tx1"/>
            </a:solidFill>
          </a:ln>
        </p:spPr>
        <p:txBody>
          <a:bodyPr wrap="square" rtlCol="0">
            <a:spAutoFit/>
          </a:bodyPr>
          <a:lstStyle/>
          <a:p>
            <a:pPr algn="ct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消防署</a:t>
            </a:r>
          </a:p>
        </p:txBody>
      </p:sp>
      <p:sp>
        <p:nvSpPr>
          <p:cNvPr id="16" name="テキスト ボックス 15">
            <a:extLst>
              <a:ext uri="{FF2B5EF4-FFF2-40B4-BE49-F238E27FC236}">
                <a16:creationId xmlns:a16="http://schemas.microsoft.com/office/drawing/2014/main" id="{168E58BE-7B6A-13A4-1A83-2EBED3311C26}"/>
              </a:ext>
            </a:extLst>
          </p:cNvPr>
          <p:cNvSpPr txBox="1"/>
          <p:nvPr/>
        </p:nvSpPr>
        <p:spPr>
          <a:xfrm>
            <a:off x="2499255" y="6465947"/>
            <a:ext cx="1872208" cy="200055"/>
          </a:xfrm>
          <a:prstGeom prst="rect">
            <a:avLst/>
          </a:prstGeom>
          <a:noFill/>
        </p:spPr>
        <p:txBody>
          <a:bodyPr wrap="square" rtlCol="0">
            <a:spAutoFit/>
          </a:bodyPr>
          <a:lstStyle/>
          <a:p>
            <a:pPr algn="ctr"/>
            <a:r>
              <a:rPr lang="ja-JP" altLang="en-US" sz="700" dirty="0">
                <a:latin typeface="Meiryo UI" panose="020B0604030504040204" pitchFamily="50" charset="-128"/>
                <a:ea typeface="Meiryo UI" panose="020B0604030504040204" pitchFamily="50" charset="-128"/>
                <a:cs typeface="Meiryo UI" panose="020B0604030504040204" pitchFamily="50" charset="-128"/>
              </a:rPr>
              <a:t>正面（お客様側）</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403613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572</TotalTime>
  <Words>998</Words>
  <Application>Microsoft Office PowerPoint</Application>
  <PresentationFormat>A4 210 x 297 mm</PresentationFormat>
  <Paragraphs>134</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BIZ UDPゴシック</vt:lpstr>
      <vt:lpstr>Meiryo UI</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FJ-USER</dc:creator>
  <cp:lastModifiedBy>kodomokan1</cp:lastModifiedBy>
  <cp:revision>69</cp:revision>
  <dcterms:created xsi:type="dcterms:W3CDTF">2017-05-11T03:08:29Z</dcterms:created>
  <dcterms:modified xsi:type="dcterms:W3CDTF">2025-06-08T04:21:23Z</dcterms:modified>
</cp:coreProperties>
</file>